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2C10"/>
    <a:srgbClr val="E18936"/>
    <a:srgbClr val="800000"/>
    <a:srgbClr val="DE84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3" autoAdjust="0"/>
    <p:restoredTop sz="94660" autoAdjust="0"/>
  </p:normalViewPr>
  <p:slideViewPr>
    <p:cSldViewPr snapToGrid="0">
      <p:cViewPr>
        <p:scale>
          <a:sx n="180" d="100"/>
          <a:sy n="180" d="100"/>
        </p:scale>
        <p:origin x="948" y="-366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019E17-2EDC-4924-B56D-392FB273F572}" type="datetimeFigureOut">
              <a:rPr lang="en-GB" smtClean="0"/>
              <a:t>18/05/2017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1922165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019E17-2EDC-4924-B56D-392FB273F572}" type="datetimeFigureOut">
              <a:rPr lang="en-GB" smtClean="0"/>
              <a:t>18/05/2017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2570523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019E17-2EDC-4924-B56D-392FB273F572}" type="datetimeFigureOut">
              <a:rPr lang="en-GB" smtClean="0"/>
              <a:t>18/05/2017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132687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019E17-2EDC-4924-B56D-392FB273F572}" type="datetimeFigureOut">
              <a:rPr lang="en-GB" smtClean="0"/>
              <a:t>18/05/2017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995844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019E17-2EDC-4924-B56D-392FB273F572}" type="datetimeFigureOut">
              <a:rPr lang="en-GB" smtClean="0"/>
              <a:t>18/05/2017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278594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019E17-2EDC-4924-B56D-392FB273F572}" type="datetimeFigureOut">
              <a:rPr lang="en-GB" smtClean="0"/>
              <a:t>18/05/2017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2859085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019E17-2EDC-4924-B56D-392FB273F572}" type="datetimeFigureOut">
              <a:rPr lang="en-GB" smtClean="0"/>
              <a:t>18/05/2017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221725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019E17-2EDC-4924-B56D-392FB273F572}" type="datetimeFigureOut">
              <a:rPr lang="en-GB" smtClean="0"/>
              <a:t>18/05/2017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3330899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019E17-2EDC-4924-B56D-392FB273F572}" type="datetimeFigureOut">
              <a:rPr lang="en-GB" smtClean="0"/>
              <a:t>18/05/2017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3444854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6019E17-2EDC-4924-B56D-392FB273F572}" type="datetimeFigureOut">
              <a:rPr lang="en-GB" smtClean="0"/>
              <a:t>18/05/2017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621807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6019E17-2EDC-4924-B56D-392FB273F572}" type="datetimeFigureOut">
              <a:rPr lang="en-GB" smtClean="0"/>
              <a:t>18/05/2017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B84FF3-D50A-42B7-80B7-15577123950C}" type="slidenum">
              <a:rPr lang="en-GB" smtClean="0"/>
              <a:t>‹#›</a:t>
            </a:fld>
            <a:endParaRPr lang="en-GB"/>
          </a:p>
        </p:txBody>
      </p:sp>
    </p:spTree>
    <p:extLst>
      <p:ext uri="{BB962C8B-B14F-4D97-AF65-F5344CB8AC3E}">
        <p14:creationId xmlns:p14="http://schemas.microsoft.com/office/powerpoint/2010/main" val="3237464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019E17-2EDC-4924-B56D-392FB273F572}" type="datetimeFigureOut">
              <a:rPr lang="en-GB" smtClean="0"/>
              <a:t>18/05/2017</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EB84FF3-D50A-42B7-80B7-15577123950C}" type="slidenum">
              <a:rPr lang="en-GB" smtClean="0"/>
              <a:t>‹#›</a:t>
            </a:fld>
            <a:endParaRPr lang="en-GB"/>
          </a:p>
        </p:txBody>
      </p:sp>
    </p:spTree>
    <p:extLst>
      <p:ext uri="{BB962C8B-B14F-4D97-AF65-F5344CB8AC3E}">
        <p14:creationId xmlns:p14="http://schemas.microsoft.com/office/powerpoint/2010/main" val="13366241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1"/>
            <a:ext cx="6876000" cy="734739"/>
          </a:xfrm>
          <a:solidFill>
            <a:srgbClr val="902C10"/>
          </a:solidFill>
        </p:spPr>
        <p:txBody>
          <a:bodyPr>
            <a:normAutofit fontScale="90000"/>
          </a:bodyPr>
          <a:lstStyle/>
          <a:p>
            <a:pPr marL="244620" algn="l"/>
            <a:br>
              <a:rPr lang="en-GB" sz="997" dirty="0">
                <a:solidFill>
                  <a:schemeClr val="bg1"/>
                </a:solidFill>
                <a:latin typeface="+mn-lt"/>
                <a:ea typeface="Times New Roman" panose="02020603050405020304" pitchFamily="18" charset="0"/>
              </a:rPr>
            </a:br>
            <a:r>
              <a:rPr lang="en-GB" sz="1518" b="1" dirty="0">
                <a:solidFill>
                  <a:schemeClr val="bg1"/>
                </a:solidFill>
                <a:latin typeface="Century Gothic" panose="020B0502020202020204" pitchFamily="34" charset="0"/>
                <a:ea typeface="Times New Roman" panose="02020603050405020304" pitchFamily="18" charset="0"/>
              </a:rPr>
              <a:t>Population PK analysis of Sym004 and the influence of variations in base </a:t>
            </a:r>
            <a:br>
              <a:rPr lang="en-GB" sz="1518" b="1" dirty="0">
                <a:solidFill>
                  <a:schemeClr val="bg1"/>
                </a:solidFill>
                <a:latin typeface="Century Gothic" panose="020B0502020202020204" pitchFamily="34" charset="0"/>
                <a:ea typeface="Times New Roman" panose="02020603050405020304" pitchFamily="18" charset="0"/>
              </a:rPr>
            </a:br>
            <a:r>
              <a:rPr lang="en-GB" sz="1518" b="1" dirty="0">
                <a:solidFill>
                  <a:schemeClr val="bg1"/>
                </a:solidFill>
                <a:latin typeface="Century Gothic" panose="020B0502020202020204" pitchFamily="34" charset="0"/>
                <a:ea typeface="Times New Roman" panose="02020603050405020304" pitchFamily="18" charset="0"/>
              </a:rPr>
              <a:t>model structure on covariate model building</a:t>
            </a:r>
            <a:br>
              <a:rPr lang="en-GB" sz="997" dirty="0">
                <a:solidFill>
                  <a:schemeClr val="bg1"/>
                </a:solidFill>
                <a:latin typeface="+mn-lt"/>
                <a:ea typeface="Times New Roman" panose="02020603050405020304" pitchFamily="18" charset="0"/>
              </a:rPr>
            </a:br>
            <a:r>
              <a:rPr lang="en-GB" sz="1200" dirty="0">
                <a:solidFill>
                  <a:schemeClr val="bg1"/>
                </a:solidFill>
                <a:latin typeface="Century Gothic" panose="020B0502020202020204" pitchFamily="34" charset="0"/>
                <a:ea typeface="Times New Roman" panose="02020603050405020304" pitchFamily="18" charset="0"/>
              </a:rPr>
              <a:t>Janet R Wade</a:t>
            </a:r>
            <a:r>
              <a:rPr lang="en-GB" sz="1200" baseline="30000" dirty="0">
                <a:solidFill>
                  <a:schemeClr val="bg1"/>
                </a:solidFill>
                <a:latin typeface="Century Gothic" panose="020B0502020202020204" pitchFamily="34" charset="0"/>
                <a:ea typeface="Times New Roman" panose="02020603050405020304" pitchFamily="18" charset="0"/>
              </a:rPr>
              <a:t>1</a:t>
            </a:r>
            <a:r>
              <a:rPr lang="en-GB" sz="1200" dirty="0">
                <a:solidFill>
                  <a:schemeClr val="bg1"/>
                </a:solidFill>
                <a:latin typeface="Century Gothic" panose="020B0502020202020204" pitchFamily="34" charset="0"/>
                <a:ea typeface="Times New Roman" panose="02020603050405020304" pitchFamily="18" charset="0"/>
              </a:rPr>
              <a:t>, Rik Schoemaker</a:t>
            </a:r>
            <a:r>
              <a:rPr lang="en-GB" sz="1200" baseline="30000" dirty="0">
                <a:solidFill>
                  <a:schemeClr val="bg1"/>
                </a:solidFill>
                <a:latin typeface="Century Gothic" panose="020B0502020202020204" pitchFamily="34" charset="0"/>
                <a:ea typeface="Times New Roman" panose="02020603050405020304" pitchFamily="18" charset="0"/>
              </a:rPr>
              <a:t>1</a:t>
            </a:r>
            <a:r>
              <a:rPr lang="en-GB" sz="1200" dirty="0">
                <a:solidFill>
                  <a:schemeClr val="bg1"/>
                </a:solidFill>
                <a:latin typeface="Century Gothic" panose="020B0502020202020204" pitchFamily="34" charset="0"/>
                <a:ea typeface="Times New Roman" panose="02020603050405020304" pitchFamily="18" charset="0"/>
              </a:rPr>
              <a:t> and Lene Alifrangis</a:t>
            </a:r>
            <a:r>
              <a:rPr lang="en-GB" sz="1200" baseline="30000" dirty="0">
                <a:solidFill>
                  <a:schemeClr val="bg1"/>
                </a:solidFill>
                <a:latin typeface="Century Gothic" panose="020B0502020202020204" pitchFamily="34" charset="0"/>
                <a:ea typeface="Times New Roman" panose="02020603050405020304" pitchFamily="18" charset="0"/>
              </a:rPr>
              <a:t>2</a:t>
            </a:r>
            <a:br>
              <a:rPr lang="en-GB" sz="1200" baseline="30000" dirty="0">
                <a:solidFill>
                  <a:schemeClr val="bg1"/>
                </a:solidFill>
                <a:latin typeface="Century Gothic" panose="020B0502020202020204" pitchFamily="34" charset="0"/>
                <a:ea typeface="Times New Roman" panose="02020603050405020304" pitchFamily="18" charset="0"/>
              </a:rPr>
            </a:br>
            <a:r>
              <a:rPr lang="en-GB" sz="997" baseline="30000" dirty="0">
                <a:solidFill>
                  <a:schemeClr val="bg1"/>
                </a:solidFill>
                <a:latin typeface="Century Gothic" panose="020B0502020202020204" pitchFamily="34" charset="0"/>
                <a:ea typeface="Times New Roman" panose="02020603050405020304" pitchFamily="18" charset="0"/>
              </a:rPr>
              <a:t>1</a:t>
            </a:r>
            <a:r>
              <a:rPr lang="en-GB" sz="997" dirty="0">
                <a:solidFill>
                  <a:schemeClr val="bg1"/>
                </a:solidFill>
                <a:latin typeface="Century Gothic" panose="020B0502020202020204" pitchFamily="34" charset="0"/>
                <a:ea typeface="Times New Roman" panose="02020603050405020304" pitchFamily="18" charset="0"/>
              </a:rPr>
              <a:t>Occams, The Netherlands; </a:t>
            </a:r>
            <a:r>
              <a:rPr lang="en-GB" sz="997" baseline="30000" dirty="0">
                <a:solidFill>
                  <a:schemeClr val="bg1"/>
                </a:solidFill>
                <a:latin typeface="Century Gothic" panose="020B0502020202020204" pitchFamily="34" charset="0"/>
                <a:ea typeface="Times New Roman" panose="02020603050405020304" pitchFamily="18" charset="0"/>
              </a:rPr>
              <a:t>2</a:t>
            </a:r>
            <a:r>
              <a:rPr lang="en-GB" sz="997" dirty="0">
                <a:solidFill>
                  <a:schemeClr val="bg1"/>
                </a:solidFill>
                <a:latin typeface="Century Gothic" panose="020B0502020202020204" pitchFamily="34" charset="0"/>
                <a:ea typeface="Times New Roman" panose="02020603050405020304" pitchFamily="18" charset="0"/>
              </a:rPr>
              <a:t>Symphogen A/S, Denmark</a:t>
            </a:r>
            <a:endParaRPr lang="en-GB" sz="815" dirty="0">
              <a:solidFill>
                <a:schemeClr val="bg1"/>
              </a:solidFill>
              <a:latin typeface="Century Gothic" panose="020B0502020202020204" pitchFamily="34" charset="0"/>
            </a:endParaRPr>
          </a:p>
        </p:txBody>
      </p:sp>
      <p:sp>
        <p:nvSpPr>
          <p:cNvPr id="3" name="Subtitle 2"/>
          <p:cNvSpPr>
            <a:spLocks noGrp="1"/>
          </p:cNvSpPr>
          <p:nvPr>
            <p:ph type="subTitle" idx="1"/>
          </p:nvPr>
        </p:nvSpPr>
        <p:spPr>
          <a:xfrm>
            <a:off x="58667" y="1122125"/>
            <a:ext cx="3266970" cy="1182866"/>
          </a:xfrm>
        </p:spPr>
        <p:txBody>
          <a:bodyPr>
            <a:noAutofit/>
          </a:bodyPr>
          <a:lstStyle/>
          <a:p>
            <a:pPr algn="l">
              <a:spcBef>
                <a:spcPts val="600"/>
              </a:spcBef>
            </a:pPr>
            <a:r>
              <a:rPr lang="en-GB" sz="600" dirty="0">
                <a:latin typeface="+mj-lt"/>
              </a:rPr>
              <a:t>Sym004 is a mixture of two synergistic full-length anti-EGFR antibodies (</a:t>
            </a:r>
            <a:r>
              <a:rPr lang="en-GB" sz="600" dirty="0" err="1">
                <a:latin typeface="+mj-lt"/>
              </a:rPr>
              <a:t>futuximab</a:t>
            </a:r>
            <a:r>
              <a:rPr lang="en-GB" sz="600" dirty="0">
                <a:latin typeface="+mj-lt"/>
              </a:rPr>
              <a:t> &amp; </a:t>
            </a:r>
            <a:r>
              <a:rPr lang="en-GB" sz="600" dirty="0" err="1">
                <a:latin typeface="+mj-lt"/>
              </a:rPr>
              <a:t>modotuximab</a:t>
            </a:r>
            <a:r>
              <a:rPr lang="en-GB" sz="600" dirty="0">
                <a:latin typeface="+mj-lt"/>
              </a:rPr>
              <a:t>) that bind to 2 separate non-overlapping epitopes and inhibit the sustained growth of cancer cells.</a:t>
            </a:r>
          </a:p>
          <a:p>
            <a:pPr algn="l">
              <a:spcBef>
                <a:spcPts val="600"/>
              </a:spcBef>
            </a:pPr>
            <a:r>
              <a:rPr lang="en-GB" sz="600" dirty="0">
                <a:latin typeface="+mj-lt"/>
              </a:rPr>
              <a:t>The objectives of this work were;</a:t>
            </a:r>
          </a:p>
          <a:p>
            <a:pPr algn="l">
              <a:spcBef>
                <a:spcPts val="600"/>
              </a:spcBef>
            </a:pPr>
            <a:r>
              <a:rPr lang="en-GB" sz="600" dirty="0">
                <a:latin typeface="+mj-lt"/>
              </a:rPr>
              <a:t>1. Develop a population (Pop) pharmacokinetic (PK) model for Sym004 and evaluate the potential for covariates to explain the inter-individual variability (IIV) in the model. </a:t>
            </a:r>
          </a:p>
          <a:p>
            <a:pPr algn="l">
              <a:spcBef>
                <a:spcPts val="600"/>
              </a:spcBef>
            </a:pPr>
            <a:r>
              <a:rPr lang="en-GB" sz="600" dirty="0">
                <a:latin typeface="+mj-lt"/>
              </a:rPr>
              <a:t>2. Evaluate if the Sym004 covariate model depended on the presence/absence of correlations between the IIV parameters.</a:t>
            </a:r>
          </a:p>
          <a:p>
            <a:pPr algn="l">
              <a:spcBef>
                <a:spcPts val="600"/>
              </a:spcBef>
            </a:pPr>
            <a:r>
              <a:rPr lang="en-GB" sz="600" dirty="0">
                <a:latin typeface="+mj-lt"/>
              </a:rPr>
              <a:t>3. Evaluate if the Sym004 Pop PK model could also describe the PK of the two constituent antibodies.</a:t>
            </a:r>
          </a:p>
        </p:txBody>
      </p:sp>
      <p:sp>
        <p:nvSpPr>
          <p:cNvPr id="5" name="TextBox 4"/>
          <p:cNvSpPr txBox="1"/>
          <p:nvPr/>
        </p:nvSpPr>
        <p:spPr>
          <a:xfrm>
            <a:off x="63721" y="824943"/>
            <a:ext cx="3261916" cy="301493"/>
          </a:xfrm>
          <a:prstGeom prst="rect">
            <a:avLst/>
          </a:prstGeom>
          <a:solidFill>
            <a:srgbClr val="E18936"/>
          </a:solidFill>
        </p:spPr>
        <p:txBody>
          <a:bodyPr wrap="square" rtlCol="0">
            <a:spAutoFit/>
          </a:bodyPr>
          <a:lstStyle/>
          <a:p>
            <a:r>
              <a:rPr lang="en-GB" sz="1359" b="1" dirty="0">
                <a:solidFill>
                  <a:schemeClr val="bg1"/>
                </a:solidFill>
                <a:latin typeface="Century Gothic" panose="020B0502020202020204" pitchFamily="34" charset="0"/>
              </a:rPr>
              <a:t>Background and Objectives</a:t>
            </a:r>
          </a:p>
        </p:txBody>
      </p:sp>
      <p:sp>
        <p:nvSpPr>
          <p:cNvPr id="6" name="TextBox 5"/>
          <p:cNvSpPr txBox="1"/>
          <p:nvPr/>
        </p:nvSpPr>
        <p:spPr>
          <a:xfrm>
            <a:off x="63721" y="2310003"/>
            <a:ext cx="3261916" cy="301493"/>
          </a:xfrm>
          <a:prstGeom prst="rect">
            <a:avLst/>
          </a:prstGeom>
          <a:solidFill>
            <a:srgbClr val="E18936"/>
          </a:solidFill>
        </p:spPr>
        <p:txBody>
          <a:bodyPr wrap="square" rtlCol="0">
            <a:spAutoFit/>
          </a:bodyPr>
          <a:lstStyle/>
          <a:p>
            <a:r>
              <a:rPr lang="en-GB" sz="1359" b="1" dirty="0">
                <a:solidFill>
                  <a:schemeClr val="bg1"/>
                </a:solidFill>
                <a:latin typeface="Century Gothic" panose="020B0502020202020204" pitchFamily="34" charset="0"/>
              </a:rPr>
              <a:t>Data</a:t>
            </a:r>
          </a:p>
        </p:txBody>
      </p:sp>
      <p:sp>
        <p:nvSpPr>
          <p:cNvPr id="7" name="TextBox 6"/>
          <p:cNvSpPr txBox="1"/>
          <p:nvPr/>
        </p:nvSpPr>
        <p:spPr>
          <a:xfrm>
            <a:off x="73830" y="5577415"/>
            <a:ext cx="3261916" cy="301493"/>
          </a:xfrm>
          <a:prstGeom prst="rect">
            <a:avLst/>
          </a:prstGeom>
          <a:solidFill>
            <a:srgbClr val="E18936"/>
          </a:solidFill>
        </p:spPr>
        <p:txBody>
          <a:bodyPr wrap="square" rtlCol="0">
            <a:spAutoFit/>
          </a:bodyPr>
          <a:lstStyle/>
          <a:p>
            <a:r>
              <a:rPr lang="en-GB" sz="1359" b="1" dirty="0">
                <a:solidFill>
                  <a:schemeClr val="bg1"/>
                </a:solidFill>
                <a:latin typeface="Century Gothic" panose="020B0502020202020204" pitchFamily="34" charset="0"/>
              </a:rPr>
              <a:t>Methods</a:t>
            </a:r>
          </a:p>
        </p:txBody>
      </p:sp>
      <p:sp>
        <p:nvSpPr>
          <p:cNvPr id="8" name="TextBox 7"/>
          <p:cNvSpPr txBox="1"/>
          <p:nvPr/>
        </p:nvSpPr>
        <p:spPr>
          <a:xfrm>
            <a:off x="3524416" y="8235412"/>
            <a:ext cx="3261916" cy="301493"/>
          </a:xfrm>
          <a:prstGeom prst="rect">
            <a:avLst/>
          </a:prstGeom>
          <a:solidFill>
            <a:srgbClr val="E18936"/>
          </a:solidFill>
        </p:spPr>
        <p:txBody>
          <a:bodyPr wrap="square" rtlCol="0">
            <a:spAutoFit/>
          </a:bodyPr>
          <a:lstStyle/>
          <a:p>
            <a:r>
              <a:rPr lang="en-GB" sz="1359" b="1" dirty="0">
                <a:solidFill>
                  <a:schemeClr val="bg1"/>
                </a:solidFill>
                <a:latin typeface="Century Gothic" panose="020B0502020202020204" pitchFamily="34" charset="0"/>
              </a:rPr>
              <a:t>References</a:t>
            </a:r>
          </a:p>
        </p:txBody>
      </p:sp>
      <p:sp>
        <p:nvSpPr>
          <p:cNvPr id="9" name="TextBox 8"/>
          <p:cNvSpPr txBox="1"/>
          <p:nvPr/>
        </p:nvSpPr>
        <p:spPr>
          <a:xfrm>
            <a:off x="3524416" y="6458388"/>
            <a:ext cx="3261916" cy="301493"/>
          </a:xfrm>
          <a:prstGeom prst="rect">
            <a:avLst/>
          </a:prstGeom>
          <a:solidFill>
            <a:srgbClr val="E18936"/>
          </a:solidFill>
        </p:spPr>
        <p:txBody>
          <a:bodyPr wrap="square" rtlCol="0">
            <a:spAutoFit/>
          </a:bodyPr>
          <a:lstStyle/>
          <a:p>
            <a:r>
              <a:rPr lang="en-GB" sz="1359" b="1" dirty="0">
                <a:solidFill>
                  <a:schemeClr val="bg1"/>
                </a:solidFill>
                <a:latin typeface="Century Gothic" panose="020B0502020202020204" pitchFamily="34" charset="0"/>
              </a:rPr>
              <a:t>Conclusions</a:t>
            </a:r>
          </a:p>
        </p:txBody>
      </p:sp>
      <p:sp>
        <p:nvSpPr>
          <p:cNvPr id="10" name="Subtitle 2"/>
          <p:cNvSpPr txBox="1">
            <a:spLocks/>
          </p:cNvSpPr>
          <p:nvPr/>
        </p:nvSpPr>
        <p:spPr>
          <a:xfrm>
            <a:off x="125906" y="3338788"/>
            <a:ext cx="3089490" cy="1253120"/>
          </a:xfrm>
          <a:prstGeom prst="rect">
            <a:avLst/>
          </a:prstGeom>
        </p:spPr>
        <p:txBody>
          <a:bodyPr vert="horz" lIns="20713" tIns="10357" rIns="20713" bIns="10357" rtlCol="0">
            <a:normAutofit/>
          </a:bodyPr>
          <a:lstStyle>
            <a:lvl1pPr marL="0" indent="0" algn="ctr" defTabSz="3027487" rtl="0" eaLnBrk="1" latinLnBrk="0" hangingPunct="1">
              <a:lnSpc>
                <a:spcPct val="90000"/>
              </a:lnSpc>
              <a:spcBef>
                <a:spcPts val="3311"/>
              </a:spcBef>
              <a:buFont typeface="Arial" panose="020B0604020202020204" pitchFamily="34" charset="0"/>
              <a:buNone/>
              <a:defRPr sz="7946" kern="1200">
                <a:solidFill>
                  <a:schemeClr val="tx1"/>
                </a:solidFill>
                <a:latin typeface="+mn-lt"/>
                <a:ea typeface="+mn-ea"/>
                <a:cs typeface="+mn-cs"/>
              </a:defRPr>
            </a:lvl1pPr>
            <a:lvl2pPr marL="1513743" indent="0" algn="ctr" defTabSz="3027487" rtl="0" eaLnBrk="1" latinLnBrk="0" hangingPunct="1">
              <a:lnSpc>
                <a:spcPct val="90000"/>
              </a:lnSpc>
              <a:spcBef>
                <a:spcPts val="1655"/>
              </a:spcBef>
              <a:buFont typeface="Arial" panose="020B0604020202020204" pitchFamily="34" charset="0"/>
              <a:buNone/>
              <a:defRPr sz="6622" kern="1200">
                <a:solidFill>
                  <a:schemeClr val="tx1"/>
                </a:solidFill>
                <a:latin typeface="+mn-lt"/>
                <a:ea typeface="+mn-ea"/>
                <a:cs typeface="+mn-cs"/>
              </a:defRPr>
            </a:lvl2pPr>
            <a:lvl3pPr marL="3027487" indent="0" algn="ctr" defTabSz="3027487" rtl="0" eaLnBrk="1" latinLnBrk="0" hangingPunct="1">
              <a:lnSpc>
                <a:spcPct val="90000"/>
              </a:lnSpc>
              <a:spcBef>
                <a:spcPts val="1655"/>
              </a:spcBef>
              <a:buFont typeface="Arial" panose="020B0604020202020204" pitchFamily="34" charset="0"/>
              <a:buNone/>
              <a:defRPr sz="5960" kern="1200">
                <a:solidFill>
                  <a:schemeClr val="tx1"/>
                </a:solidFill>
                <a:latin typeface="+mn-lt"/>
                <a:ea typeface="+mn-ea"/>
                <a:cs typeface="+mn-cs"/>
              </a:defRPr>
            </a:lvl3pPr>
            <a:lvl4pPr marL="4541230"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4pPr>
            <a:lvl5pPr marL="6054974"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5pPr>
            <a:lvl6pPr marL="7568717"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6pPr>
            <a:lvl7pPr marL="9082461"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7pPr>
            <a:lvl8pPr marL="10596204"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8pPr>
            <a:lvl9pPr marL="12109948" indent="0" algn="ctr" defTabSz="3027487" rtl="0" eaLnBrk="1" latinLnBrk="0" hangingPunct="1">
              <a:lnSpc>
                <a:spcPct val="90000"/>
              </a:lnSpc>
              <a:spcBef>
                <a:spcPts val="1655"/>
              </a:spcBef>
              <a:buFont typeface="Arial" panose="020B0604020202020204" pitchFamily="34" charset="0"/>
              <a:buNone/>
              <a:defRPr sz="5297" kern="1200">
                <a:solidFill>
                  <a:schemeClr val="tx1"/>
                </a:solidFill>
                <a:latin typeface="+mn-lt"/>
                <a:ea typeface="+mn-ea"/>
                <a:cs typeface="+mn-cs"/>
              </a:defRPr>
            </a:lvl9pPr>
          </a:lstStyle>
          <a:p>
            <a:pPr algn="l">
              <a:spcBef>
                <a:spcPts val="600"/>
              </a:spcBef>
            </a:pPr>
            <a:endParaRPr lang="en-GB" sz="900" dirty="0">
              <a:latin typeface="+mj-lt"/>
            </a:endParaRPr>
          </a:p>
        </p:txBody>
      </p:sp>
      <p:sp>
        <p:nvSpPr>
          <p:cNvPr id="13" name="Rectangle 12"/>
          <p:cNvSpPr/>
          <p:nvPr/>
        </p:nvSpPr>
        <p:spPr>
          <a:xfrm>
            <a:off x="0" y="9232119"/>
            <a:ext cx="6858000" cy="677463"/>
          </a:xfrm>
          <a:prstGeom prst="rect">
            <a:avLst/>
          </a:prstGeom>
          <a:solidFill>
            <a:srgbClr val="FDF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06" y="9641021"/>
            <a:ext cx="975916" cy="193513"/>
          </a:xfrm>
          <a:prstGeom prst="rect">
            <a:avLst/>
          </a:prstGeom>
        </p:spPr>
      </p:pic>
      <p:grpSp>
        <p:nvGrpSpPr>
          <p:cNvPr id="17" name="Group 16"/>
          <p:cNvGrpSpPr>
            <a:grpSpLocks noChangeAspect="1"/>
          </p:cNvGrpSpPr>
          <p:nvPr/>
        </p:nvGrpSpPr>
        <p:grpSpPr>
          <a:xfrm>
            <a:off x="3340800" y="606605"/>
            <a:ext cx="3380625" cy="2499836"/>
            <a:chOff x="-755408" y="60594"/>
            <a:chExt cx="9866869" cy="7296150"/>
          </a:xfrm>
        </p:grpSpPr>
        <p:pic>
          <p:nvPicPr>
            <p:cNvPr id="18" name="Picture 17"/>
            <p:cNvPicPr/>
            <p:nvPr/>
          </p:nvPicPr>
          <p:blipFill>
            <a:blip r:embed="rId3">
              <a:extLst>
                <a:ext uri="{28A0092B-C50C-407E-A947-70E740481C1C}">
                  <a14:useLocalDpi xmlns:a14="http://schemas.microsoft.com/office/drawing/2010/main" val="0"/>
                </a:ext>
              </a:extLst>
            </a:blip>
            <a:srcRect b="1499"/>
            <a:stretch>
              <a:fillRect/>
            </a:stretch>
          </p:blipFill>
          <p:spPr>
            <a:xfrm>
              <a:off x="-755408" y="60594"/>
              <a:ext cx="5760085" cy="7296150"/>
            </a:xfrm>
            <a:prstGeom prst="rect">
              <a:avLst/>
            </a:prstGeom>
          </p:spPr>
        </p:pic>
        <p:pic>
          <p:nvPicPr>
            <p:cNvPr id="19" name="Picture 18"/>
            <p:cNvPicPr preferRelativeResize="0">
              <a:picLocks/>
            </p:cNvPicPr>
            <p:nvPr/>
          </p:nvPicPr>
          <p:blipFill rotWithShape="1">
            <a:blip r:embed="rId4">
              <a:extLst>
                <a:ext uri="{28A0092B-C50C-407E-A947-70E740481C1C}">
                  <a14:useLocalDpi xmlns:a14="http://schemas.microsoft.com/office/drawing/2010/main" val="0"/>
                </a:ext>
              </a:extLst>
            </a:blip>
            <a:srcRect l="10143" t="12897" r="8512" b="13474"/>
            <a:stretch/>
          </p:blipFill>
          <p:spPr>
            <a:xfrm>
              <a:off x="4425950" y="1016000"/>
              <a:ext cx="4685511" cy="5454650"/>
            </a:xfrm>
            <a:prstGeom prst="rect">
              <a:avLst/>
            </a:prstGeom>
          </p:spPr>
        </p:pic>
      </p:grpSp>
      <p:sp>
        <p:nvSpPr>
          <p:cNvPr id="22" name="Subtitle 2"/>
          <p:cNvSpPr txBox="1">
            <a:spLocks/>
          </p:cNvSpPr>
          <p:nvPr/>
        </p:nvSpPr>
        <p:spPr>
          <a:xfrm>
            <a:off x="58666" y="2610970"/>
            <a:ext cx="3265559" cy="884245"/>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600"/>
              </a:spcBef>
            </a:pPr>
            <a:r>
              <a:rPr lang="en-GB" sz="600" dirty="0">
                <a:latin typeface="+mj-lt"/>
              </a:rPr>
              <a:t>PK data were available from 136 patients from 2 trials in advanced solid tumours, metastatic colorectal cancer and squamous-cell carcinomas of the head and neck (Sym004-01 and -02), and who contributed  3948 concentration measurements (Figure 1).</a:t>
            </a:r>
          </a:p>
          <a:p>
            <a:pPr algn="l">
              <a:spcBef>
                <a:spcPts val="600"/>
              </a:spcBef>
            </a:pPr>
            <a:r>
              <a:rPr lang="en-GB" sz="600" dirty="0">
                <a:latin typeface="+mj-lt"/>
              </a:rPr>
              <a:t>Sym004 (0.4-18 mg/kg) was dosed by IV infusion weekly or every 2nd week or as a 9 mg/kg loading dose followed by 6 mg/kg weekly. </a:t>
            </a:r>
          </a:p>
        </p:txBody>
      </p:sp>
      <p:sp>
        <p:nvSpPr>
          <p:cNvPr id="23" name="Subtitle 2"/>
          <p:cNvSpPr txBox="1">
            <a:spLocks/>
          </p:cNvSpPr>
          <p:nvPr/>
        </p:nvSpPr>
        <p:spPr>
          <a:xfrm>
            <a:off x="83939" y="5874729"/>
            <a:ext cx="3240286" cy="151125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600"/>
              </a:spcBef>
            </a:pPr>
            <a:r>
              <a:rPr lang="en-GB" sz="600" dirty="0">
                <a:latin typeface="+mj-lt"/>
              </a:rPr>
              <a:t>Modelling was done in NONMEM v7.3 (FOCEI). </a:t>
            </a:r>
          </a:p>
          <a:p>
            <a:pPr algn="l">
              <a:spcBef>
                <a:spcPts val="600"/>
              </a:spcBef>
            </a:pPr>
            <a:r>
              <a:rPr lang="en-GB" sz="600" dirty="0">
                <a:latin typeface="+mj-lt"/>
              </a:rPr>
              <a:t>A two compartment model with target mediated drug disposition (TMDD) as the </a:t>
            </a:r>
            <a:r>
              <a:rPr lang="en-GB" sz="600">
                <a:latin typeface="+mj-lt"/>
              </a:rPr>
              <a:t>Michaelis-Menten</a:t>
            </a:r>
            <a:r>
              <a:rPr lang="en-GB" sz="600" dirty="0">
                <a:latin typeface="+mj-lt"/>
              </a:rPr>
              <a:t> implementation and including an a priori influence of weight was fit to the data. Inter-individual variability was included on clearance (CL), volume of the central compartment (V1) and maximum velocity (Vmax). A proportional + additive error model was used.</a:t>
            </a:r>
          </a:p>
          <a:p>
            <a:pPr algn="l">
              <a:spcBef>
                <a:spcPts val="600"/>
              </a:spcBef>
            </a:pPr>
            <a:r>
              <a:rPr lang="en-GB" sz="600" dirty="0">
                <a:latin typeface="+mj-lt"/>
              </a:rPr>
              <a:t>Covariate model building was performed by evaluating each covariate one by one (on preselected parameters) and then building a full final model with all covariates whose point estimates were outside the arbitrary range of 0.8 to 1.25 and whose 90% confidence intervals did not overlap the null value [1]. </a:t>
            </a:r>
          </a:p>
          <a:p>
            <a:pPr algn="l">
              <a:spcBef>
                <a:spcPts val="600"/>
              </a:spcBef>
            </a:pPr>
            <a:r>
              <a:rPr lang="en-GB" sz="600" dirty="0">
                <a:latin typeface="+mj-lt"/>
              </a:rPr>
              <a:t>Covariate model building for Sym004 was done with both diagonal and a BLOCK(3) omega structures.</a:t>
            </a:r>
          </a:p>
          <a:p>
            <a:pPr algn="l">
              <a:spcBef>
                <a:spcPts val="600"/>
              </a:spcBef>
            </a:pPr>
            <a:r>
              <a:rPr lang="en-GB" sz="600" dirty="0">
                <a:latin typeface="+mj-lt"/>
              </a:rPr>
              <a:t>The model structure of the base and final Sym004 Pop PK BLOCK(3) models were applied separately to each Sym004 constituent antibody.</a:t>
            </a:r>
          </a:p>
          <a:p>
            <a:pPr algn="l">
              <a:spcBef>
                <a:spcPts val="600"/>
              </a:spcBef>
            </a:pPr>
            <a:endParaRPr lang="en-GB" sz="600" dirty="0">
              <a:latin typeface="+mj-lt"/>
            </a:endParaRPr>
          </a:p>
        </p:txBody>
      </p:sp>
      <p:pic>
        <p:nvPicPr>
          <p:cNvPr id="24" name="Picture 23"/>
          <p:cNvPicPr>
            <a:picLocks noChangeAspect="1"/>
          </p:cNvPicPr>
          <p:nvPr/>
        </p:nvPicPr>
        <p:blipFill rotWithShape="1">
          <a:blip r:embed="rId5">
            <a:extLst>
              <a:ext uri="{28A0092B-C50C-407E-A947-70E740481C1C}">
                <a14:useLocalDpi xmlns:a14="http://schemas.microsoft.com/office/drawing/2010/main" val="0"/>
              </a:ext>
            </a:extLst>
          </a:blip>
          <a:srcRect t="8551" b="1499"/>
          <a:stretch/>
        </p:blipFill>
        <p:spPr>
          <a:xfrm>
            <a:off x="428412" y="3230292"/>
            <a:ext cx="2340000" cy="2099866"/>
          </a:xfrm>
          <a:prstGeom prst="rect">
            <a:avLst/>
          </a:prstGeom>
        </p:spPr>
      </p:pic>
      <p:sp>
        <p:nvSpPr>
          <p:cNvPr id="28" name="TextBox 27"/>
          <p:cNvSpPr txBox="1"/>
          <p:nvPr/>
        </p:nvSpPr>
        <p:spPr>
          <a:xfrm>
            <a:off x="83939" y="7396219"/>
            <a:ext cx="3261916" cy="301493"/>
          </a:xfrm>
          <a:prstGeom prst="rect">
            <a:avLst/>
          </a:prstGeom>
          <a:solidFill>
            <a:srgbClr val="E18936"/>
          </a:solidFill>
        </p:spPr>
        <p:txBody>
          <a:bodyPr wrap="square" rtlCol="0">
            <a:spAutoFit/>
          </a:bodyPr>
          <a:lstStyle/>
          <a:p>
            <a:r>
              <a:rPr lang="en-GB" sz="1359" b="1" dirty="0">
                <a:solidFill>
                  <a:schemeClr val="bg1"/>
                </a:solidFill>
                <a:latin typeface="Century Gothic" panose="020B0502020202020204" pitchFamily="34" charset="0"/>
              </a:rPr>
              <a:t>Results</a:t>
            </a:r>
          </a:p>
        </p:txBody>
      </p:sp>
      <p:sp>
        <p:nvSpPr>
          <p:cNvPr id="29" name="Subtitle 2"/>
          <p:cNvSpPr txBox="1">
            <a:spLocks/>
          </p:cNvSpPr>
          <p:nvPr/>
        </p:nvSpPr>
        <p:spPr>
          <a:xfrm>
            <a:off x="83939" y="7698422"/>
            <a:ext cx="3249811" cy="157220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600"/>
              </a:spcBef>
            </a:pPr>
            <a:r>
              <a:rPr lang="en-GB" sz="600" dirty="0">
                <a:latin typeface="+mj-lt"/>
              </a:rPr>
              <a:t>The two compartment model with TMDD fit the Sym004 data well. Correlations between the 3 IIV parameters were -0.277, 0.334 and 0.396. </a:t>
            </a:r>
          </a:p>
          <a:p>
            <a:pPr algn="l">
              <a:spcBef>
                <a:spcPts val="600"/>
              </a:spcBef>
            </a:pPr>
            <a:r>
              <a:rPr lang="en-GB" sz="600" dirty="0">
                <a:latin typeface="+mj-lt"/>
              </a:rPr>
              <a:t>Forest plots showing the one by one covariate screening results for Sym004, using both the diagonal and BLOCK(3) omega structures are shown in Figure 2. Differences can be seen in the magnitude and precision of the covariates effects for the diagonal and BLOCK(3) omega structures.</a:t>
            </a:r>
          </a:p>
          <a:p>
            <a:pPr algn="l">
              <a:spcBef>
                <a:spcPts val="600"/>
              </a:spcBef>
            </a:pPr>
            <a:r>
              <a:rPr lang="en-GB" sz="600" dirty="0">
                <a:latin typeface="+mj-lt"/>
              </a:rPr>
              <a:t>The final models for Sym004 BLOCK(3) and diagonal models included 6 and 9 covariates, respectively, above the influence of weight.</a:t>
            </a:r>
          </a:p>
          <a:p>
            <a:pPr algn="l">
              <a:spcBef>
                <a:spcPts val="600"/>
              </a:spcBef>
            </a:pPr>
            <a:r>
              <a:rPr lang="en-GB" sz="600" dirty="0">
                <a:latin typeface="+mj-lt"/>
              </a:rPr>
              <a:t>The parameter estimates for the covariate influences for Sym004, for the diagonal and BLOCK(3) omega structures are presented in Table 1.</a:t>
            </a:r>
          </a:p>
          <a:p>
            <a:pPr algn="l">
              <a:spcBef>
                <a:spcPts val="600"/>
              </a:spcBef>
            </a:pPr>
            <a:r>
              <a:rPr lang="en-GB" sz="600" dirty="0">
                <a:latin typeface="+mj-lt"/>
              </a:rPr>
              <a:t>The parameter estimates for the base structural model for Sym004, </a:t>
            </a:r>
            <a:r>
              <a:rPr lang="en-GB" sz="600" dirty="0" err="1">
                <a:latin typeface="+mj-lt"/>
              </a:rPr>
              <a:t>futuximab</a:t>
            </a:r>
            <a:r>
              <a:rPr lang="en-GB" sz="600" dirty="0">
                <a:latin typeface="+mj-lt"/>
              </a:rPr>
              <a:t> &amp; </a:t>
            </a:r>
            <a:r>
              <a:rPr lang="en-GB" sz="600" dirty="0" err="1">
                <a:latin typeface="+mj-lt"/>
              </a:rPr>
              <a:t>modotuximab</a:t>
            </a:r>
            <a:r>
              <a:rPr lang="en-GB" sz="600" dirty="0">
                <a:latin typeface="+mj-lt"/>
              </a:rPr>
              <a:t> were very similar (results not shown).</a:t>
            </a:r>
          </a:p>
          <a:p>
            <a:pPr algn="l">
              <a:spcBef>
                <a:spcPts val="600"/>
              </a:spcBef>
            </a:pPr>
            <a:r>
              <a:rPr lang="en-GB" sz="600" dirty="0">
                <a:latin typeface="+mj-lt"/>
              </a:rPr>
              <a:t>The parameter estimates for the Sym004, </a:t>
            </a:r>
            <a:r>
              <a:rPr lang="en-GB" sz="600" dirty="0" err="1">
                <a:latin typeface="+mj-lt"/>
              </a:rPr>
              <a:t>futuximab</a:t>
            </a:r>
            <a:r>
              <a:rPr lang="en-GB" sz="600" dirty="0">
                <a:latin typeface="+mj-lt"/>
              </a:rPr>
              <a:t> &amp; </a:t>
            </a:r>
            <a:r>
              <a:rPr lang="en-GB" sz="600" dirty="0" err="1">
                <a:latin typeface="+mj-lt"/>
              </a:rPr>
              <a:t>modotuximab</a:t>
            </a:r>
            <a:r>
              <a:rPr lang="en-GB" sz="600" dirty="0">
                <a:latin typeface="+mj-lt"/>
              </a:rPr>
              <a:t> final models, using the BLOCK(3) omega structure are presented in Table 2.</a:t>
            </a:r>
          </a:p>
        </p:txBody>
      </p:sp>
      <p:sp>
        <p:nvSpPr>
          <p:cNvPr id="31" name="Subtitle 2"/>
          <p:cNvSpPr txBox="1">
            <a:spLocks/>
          </p:cNvSpPr>
          <p:nvPr/>
        </p:nvSpPr>
        <p:spPr>
          <a:xfrm>
            <a:off x="3524416" y="6759607"/>
            <a:ext cx="3256731" cy="145198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600"/>
              </a:spcBef>
            </a:pPr>
            <a:r>
              <a:rPr lang="en-GB" sz="600" dirty="0">
                <a:latin typeface="+mj-lt"/>
              </a:rPr>
              <a:t>The final Sym004 Pop PK covariate model structure depended upon the underlying statistical model structure, despite low correlations between the IIV parameters [2]. The extra covariates present in the final model with the diagonal omega structure were scientifically plausible.</a:t>
            </a:r>
          </a:p>
          <a:p>
            <a:pPr algn="l">
              <a:spcBef>
                <a:spcPts val="600"/>
              </a:spcBef>
            </a:pPr>
            <a:r>
              <a:rPr lang="en-GB" sz="600" dirty="0">
                <a:latin typeface="+mj-lt"/>
              </a:rPr>
              <a:t>The time gained by using the more simple omega structure (more stable model, faster run times) could be lost by having to explain/explore additional covariates that may be present in final models with a more simple statistical structure.</a:t>
            </a:r>
          </a:p>
          <a:p>
            <a:pPr algn="l">
              <a:spcBef>
                <a:spcPts val="600"/>
              </a:spcBef>
            </a:pPr>
            <a:r>
              <a:rPr lang="en-GB" sz="600" dirty="0">
                <a:latin typeface="+mj-lt"/>
              </a:rPr>
              <a:t>Effort should be made to consider the magnitude of included covariate effects in relation to their clinical importance when building Pop PK models.  If the Pop PK analysis is supporting submission documents and labelling then effort should be made to a priori define when a covariate effect is clinically meaningless (no effect), clinically irrelevant (small effect) or clinically important (larger effect) during the planning of analyses.</a:t>
            </a:r>
          </a:p>
          <a:p>
            <a:pPr algn="l">
              <a:spcBef>
                <a:spcPts val="600"/>
              </a:spcBef>
            </a:pPr>
            <a:r>
              <a:rPr lang="en-GB" sz="600" dirty="0">
                <a:latin typeface="+mj-lt"/>
              </a:rPr>
              <a:t>The minor differences in the parameter estimates for the two Sym004 constituent antibodies for both base and final Pop PK models supports analysing the combination, Sym004.</a:t>
            </a:r>
          </a:p>
        </p:txBody>
      </p:sp>
      <p:sp>
        <p:nvSpPr>
          <p:cNvPr id="35" name="Subtitle 2"/>
          <p:cNvSpPr txBox="1">
            <a:spLocks/>
          </p:cNvSpPr>
          <p:nvPr/>
        </p:nvSpPr>
        <p:spPr>
          <a:xfrm>
            <a:off x="3519361" y="8538892"/>
            <a:ext cx="3272025" cy="682897"/>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600"/>
              </a:spcBef>
            </a:pPr>
            <a:r>
              <a:rPr lang="en-GB" sz="600" dirty="0">
                <a:latin typeface="+mj-lt"/>
              </a:rPr>
              <a:t>1. </a:t>
            </a:r>
            <a:r>
              <a:rPr lang="en-GB" sz="600" dirty="0" err="1">
                <a:latin typeface="+mj-lt"/>
              </a:rPr>
              <a:t>Gastonguay</a:t>
            </a:r>
            <a:r>
              <a:rPr lang="en-GB" sz="600" dirty="0">
                <a:latin typeface="+mj-lt"/>
              </a:rPr>
              <a:t> MR. Full Covariate Models as an Alternative to Methods Relying on Statistical Significance for Inferences about Covariate Effects: A Review of Methodology and 42 Case Studies. PAGE 20 (2011) </a:t>
            </a:r>
            <a:r>
              <a:rPr lang="en-GB" sz="600" dirty="0" err="1">
                <a:latin typeface="+mj-lt"/>
              </a:rPr>
              <a:t>Abstr</a:t>
            </a:r>
            <a:r>
              <a:rPr lang="en-GB" sz="600" dirty="0">
                <a:latin typeface="+mj-lt"/>
              </a:rPr>
              <a:t> 2229 [www.page-meeting.org/?abstract=2229].</a:t>
            </a:r>
          </a:p>
          <a:p>
            <a:pPr algn="l">
              <a:spcBef>
                <a:spcPts val="600"/>
              </a:spcBef>
            </a:pPr>
            <a:r>
              <a:rPr lang="en-GB" sz="600" dirty="0">
                <a:latin typeface="+mj-lt"/>
              </a:rPr>
              <a:t>2. JR Wade, SL Beal and NC </a:t>
            </a:r>
            <a:r>
              <a:rPr lang="en-GB" sz="600" dirty="0" err="1">
                <a:latin typeface="+mj-lt"/>
              </a:rPr>
              <a:t>Sambol</a:t>
            </a:r>
            <a:r>
              <a:rPr lang="en-GB" sz="600" dirty="0">
                <a:latin typeface="+mj-lt"/>
              </a:rPr>
              <a:t> (1994). Interaction between the choice of structural, statistical and covariate models in population pharmacokinetic analysis. J. </a:t>
            </a:r>
            <a:r>
              <a:rPr lang="en-GB" sz="600" dirty="0" err="1">
                <a:latin typeface="+mj-lt"/>
              </a:rPr>
              <a:t>Pharmacokin</a:t>
            </a:r>
            <a:r>
              <a:rPr lang="en-GB" sz="600" dirty="0">
                <a:latin typeface="+mj-lt"/>
              </a:rPr>
              <a:t> </a:t>
            </a:r>
            <a:r>
              <a:rPr lang="en-GB" sz="600" dirty="0" err="1">
                <a:latin typeface="+mj-lt"/>
              </a:rPr>
              <a:t>Biopharm</a:t>
            </a:r>
            <a:r>
              <a:rPr lang="en-GB" sz="600" dirty="0">
                <a:latin typeface="+mj-lt"/>
              </a:rPr>
              <a:t>, 22, 165-177.</a:t>
            </a:r>
          </a:p>
          <a:p>
            <a:pPr algn="l">
              <a:spcBef>
                <a:spcPts val="600"/>
              </a:spcBef>
            </a:pPr>
            <a:endParaRPr lang="en-GB" sz="600" dirty="0">
              <a:latin typeface="+mj-lt"/>
            </a:endParaRPr>
          </a:p>
        </p:txBody>
      </p:sp>
      <p:sp>
        <p:nvSpPr>
          <p:cNvPr id="39" name="Subtitle 2"/>
          <p:cNvSpPr txBox="1">
            <a:spLocks/>
          </p:cNvSpPr>
          <p:nvPr/>
        </p:nvSpPr>
        <p:spPr>
          <a:xfrm>
            <a:off x="3519488" y="2816918"/>
            <a:ext cx="3338512" cy="245437"/>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600"/>
              </a:spcBef>
            </a:pPr>
            <a:r>
              <a:rPr lang="en-GB" sz="500" b="1" dirty="0">
                <a:latin typeface="+mj-lt"/>
              </a:rPr>
              <a:t>Figure 2</a:t>
            </a:r>
            <a:r>
              <a:rPr lang="en-GB" sz="500" dirty="0">
                <a:latin typeface="+mj-lt"/>
              </a:rPr>
              <a:t> Forest plots showing single screening covariate effects for Sym004 using diagonal and BLOCK(3) omega structures.</a:t>
            </a:r>
          </a:p>
        </p:txBody>
      </p:sp>
      <p:sp>
        <p:nvSpPr>
          <p:cNvPr id="40" name="TextBox 39"/>
          <p:cNvSpPr txBox="1"/>
          <p:nvPr/>
        </p:nvSpPr>
        <p:spPr>
          <a:xfrm>
            <a:off x="4102100" y="768185"/>
            <a:ext cx="564578" cy="215444"/>
          </a:xfrm>
          <a:prstGeom prst="rect">
            <a:avLst/>
          </a:prstGeom>
          <a:noFill/>
        </p:spPr>
        <p:txBody>
          <a:bodyPr wrap="none" rtlCol="0">
            <a:spAutoFit/>
          </a:bodyPr>
          <a:lstStyle/>
          <a:p>
            <a:r>
              <a:rPr lang="en-GB" sz="800" b="1" dirty="0">
                <a:solidFill>
                  <a:srgbClr val="902C10"/>
                </a:solidFill>
                <a:latin typeface="+mj-lt"/>
              </a:rPr>
              <a:t>BLOCK(3)</a:t>
            </a:r>
          </a:p>
        </p:txBody>
      </p:sp>
      <p:sp>
        <p:nvSpPr>
          <p:cNvPr id="41" name="TextBox 40"/>
          <p:cNvSpPr txBox="1"/>
          <p:nvPr/>
        </p:nvSpPr>
        <p:spPr>
          <a:xfrm>
            <a:off x="5636452" y="768185"/>
            <a:ext cx="538930" cy="215444"/>
          </a:xfrm>
          <a:prstGeom prst="rect">
            <a:avLst/>
          </a:prstGeom>
          <a:noFill/>
        </p:spPr>
        <p:txBody>
          <a:bodyPr wrap="none" rtlCol="0">
            <a:spAutoFit/>
          </a:bodyPr>
          <a:lstStyle/>
          <a:p>
            <a:r>
              <a:rPr lang="en-GB" sz="800" b="1" dirty="0">
                <a:solidFill>
                  <a:srgbClr val="902C10"/>
                </a:solidFill>
                <a:latin typeface="+mj-lt"/>
              </a:rPr>
              <a:t>Diagonal</a:t>
            </a:r>
          </a:p>
        </p:txBody>
      </p:sp>
      <p:sp>
        <p:nvSpPr>
          <p:cNvPr id="42" name="Subtitle 2"/>
          <p:cNvSpPr txBox="1">
            <a:spLocks/>
          </p:cNvSpPr>
          <p:nvPr/>
        </p:nvSpPr>
        <p:spPr>
          <a:xfrm>
            <a:off x="34638" y="5298165"/>
            <a:ext cx="3272025" cy="245437"/>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600"/>
              </a:spcBef>
            </a:pPr>
            <a:r>
              <a:rPr lang="en-GB" sz="500" b="1" dirty="0">
                <a:latin typeface="+mj-lt"/>
              </a:rPr>
              <a:t>Figure 1  </a:t>
            </a:r>
            <a:r>
              <a:rPr lang="en-GB" sz="500" dirty="0">
                <a:latin typeface="+mj-lt"/>
              </a:rPr>
              <a:t>Observed Sym004 concentrations versus time, by dose level. Red points and lines are the observed data. Blue lines are </a:t>
            </a:r>
            <a:r>
              <a:rPr lang="en-GB" sz="500" dirty="0" err="1">
                <a:latin typeface="+mj-lt"/>
              </a:rPr>
              <a:t>smoothes</a:t>
            </a:r>
            <a:r>
              <a:rPr lang="en-GB" sz="500" dirty="0">
                <a:latin typeface="+mj-lt"/>
              </a:rPr>
              <a:t>.</a:t>
            </a:r>
          </a:p>
        </p:txBody>
      </p:sp>
      <p:graphicFrame>
        <p:nvGraphicFramePr>
          <p:cNvPr id="44" name="Table 43"/>
          <p:cNvGraphicFramePr>
            <a:graphicFrameLocks noGrp="1"/>
          </p:cNvGraphicFramePr>
          <p:nvPr>
            <p:extLst>
              <p:ext uri="{D42A27DB-BD31-4B8C-83A1-F6EECF244321}">
                <p14:modId xmlns:p14="http://schemas.microsoft.com/office/powerpoint/2010/main" val="2523309458"/>
              </p:ext>
            </p:extLst>
          </p:nvPr>
        </p:nvGraphicFramePr>
        <p:xfrm>
          <a:off x="3755201" y="4870898"/>
          <a:ext cx="2629446" cy="1280160"/>
        </p:xfrm>
        <a:graphic>
          <a:graphicData uri="http://schemas.openxmlformats.org/drawingml/2006/table">
            <a:tbl>
              <a:tblPr firstRow="1" firstCol="1" bandRow="1">
                <a:tableStyleId>{5C22544A-7EE6-4342-B048-85BDC9FD1C3A}</a:tableStyleId>
              </a:tblPr>
              <a:tblGrid>
                <a:gridCol w="945285">
                  <a:extLst>
                    <a:ext uri="{9D8B030D-6E8A-4147-A177-3AD203B41FA5}">
                      <a16:colId xmlns:a16="http://schemas.microsoft.com/office/drawing/2014/main" val="1427404663"/>
                    </a:ext>
                  </a:extLst>
                </a:gridCol>
                <a:gridCol w="561387">
                  <a:extLst>
                    <a:ext uri="{9D8B030D-6E8A-4147-A177-3AD203B41FA5}">
                      <a16:colId xmlns:a16="http://schemas.microsoft.com/office/drawing/2014/main" val="97073476"/>
                    </a:ext>
                  </a:extLst>
                </a:gridCol>
                <a:gridCol w="561387">
                  <a:extLst>
                    <a:ext uri="{9D8B030D-6E8A-4147-A177-3AD203B41FA5}">
                      <a16:colId xmlns:a16="http://schemas.microsoft.com/office/drawing/2014/main" val="3322275528"/>
                    </a:ext>
                  </a:extLst>
                </a:gridCol>
                <a:gridCol w="561387">
                  <a:extLst>
                    <a:ext uri="{9D8B030D-6E8A-4147-A177-3AD203B41FA5}">
                      <a16:colId xmlns:a16="http://schemas.microsoft.com/office/drawing/2014/main" val="3196823052"/>
                    </a:ext>
                  </a:extLst>
                </a:gridCol>
              </a:tblGrid>
              <a:tr h="0">
                <a:tc>
                  <a:txBody>
                    <a:bodyPr/>
                    <a:lstStyle/>
                    <a:p>
                      <a:pPr algn="ctr">
                        <a:spcAft>
                          <a:spcPts val="0"/>
                        </a:spcAft>
                      </a:pPr>
                      <a:r>
                        <a:rPr lang="en-US" sz="400" b="0" dirty="0">
                          <a:solidFill>
                            <a:schemeClr val="tx1"/>
                          </a:solidFill>
                          <a:effectLst/>
                          <a:latin typeface="+mj-lt"/>
                        </a:rPr>
                        <a:t> </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Sym004</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dirty="0" err="1">
                          <a:solidFill>
                            <a:schemeClr val="tx1"/>
                          </a:solidFill>
                          <a:effectLst/>
                          <a:latin typeface="+mj-lt"/>
                        </a:rPr>
                        <a:t>Futuximab</a:t>
                      </a:r>
                      <a:r>
                        <a:rPr lang="en-US" sz="400" b="0" dirty="0">
                          <a:solidFill>
                            <a:schemeClr val="tx1"/>
                          </a:solidFill>
                          <a:effectLst/>
                          <a:latin typeface="+mj-lt"/>
                        </a:rPr>
                        <a:t> (mAb992)</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dirty="0" err="1">
                          <a:solidFill>
                            <a:schemeClr val="tx1"/>
                          </a:solidFill>
                          <a:effectLst/>
                          <a:latin typeface="+mj-lt"/>
                        </a:rPr>
                        <a:t>Modotuximab</a:t>
                      </a:r>
                      <a:r>
                        <a:rPr lang="en-US" sz="400" b="0" dirty="0">
                          <a:solidFill>
                            <a:schemeClr val="tx1"/>
                          </a:solidFill>
                          <a:effectLst/>
                          <a:latin typeface="+mj-lt"/>
                        </a:rPr>
                        <a:t> (mAb1024)</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118984"/>
                  </a:ext>
                </a:extLst>
              </a:tr>
              <a:tr h="0">
                <a:tc>
                  <a:txBody>
                    <a:bodyPr/>
                    <a:lstStyle/>
                    <a:p>
                      <a:pPr algn="ctr">
                        <a:spcAft>
                          <a:spcPts val="0"/>
                        </a:spcAft>
                      </a:pPr>
                      <a:r>
                        <a:rPr lang="en-US" sz="400" b="0" dirty="0">
                          <a:solidFill>
                            <a:schemeClr val="tx1"/>
                          </a:solidFill>
                          <a:effectLst/>
                          <a:latin typeface="+mj-lt"/>
                        </a:rPr>
                        <a:t>Vmax (mcg/h)</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1371</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612</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dirty="0">
                          <a:solidFill>
                            <a:schemeClr val="tx1"/>
                          </a:solidFill>
                          <a:effectLst/>
                          <a:latin typeface="+mj-lt"/>
                        </a:rPr>
                        <a:t>724</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30415013"/>
                  </a:ext>
                </a:extLst>
              </a:tr>
              <a:tr h="0">
                <a:tc>
                  <a:txBody>
                    <a:bodyPr/>
                    <a:lstStyle/>
                    <a:p>
                      <a:pPr algn="ctr">
                        <a:spcAft>
                          <a:spcPts val="0"/>
                        </a:spcAft>
                      </a:pPr>
                      <a:r>
                        <a:rPr lang="en-US" sz="400" b="0" dirty="0">
                          <a:solidFill>
                            <a:schemeClr val="tx1"/>
                          </a:solidFill>
                          <a:effectLst/>
                          <a:latin typeface="+mj-lt"/>
                        </a:rPr>
                        <a:t>Km (mcg/mL)</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dirty="0">
                          <a:solidFill>
                            <a:schemeClr val="tx1"/>
                          </a:solidFill>
                          <a:effectLst/>
                          <a:latin typeface="+mj-lt"/>
                        </a:rPr>
                        <a:t>2.91</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1.19</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1.96</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6013345"/>
                  </a:ext>
                </a:extLst>
              </a:tr>
              <a:tr h="0">
                <a:tc>
                  <a:txBody>
                    <a:bodyPr/>
                    <a:lstStyle/>
                    <a:p>
                      <a:pPr algn="ctr">
                        <a:spcAft>
                          <a:spcPts val="0"/>
                        </a:spcAft>
                      </a:pPr>
                      <a:r>
                        <a:rPr lang="en-US" sz="400" b="0" dirty="0">
                          <a:solidFill>
                            <a:schemeClr val="tx1"/>
                          </a:solidFill>
                          <a:effectLst/>
                          <a:latin typeface="+mj-lt"/>
                        </a:rPr>
                        <a:t>V1 (mL)</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dirty="0">
                          <a:solidFill>
                            <a:schemeClr val="tx1"/>
                          </a:solidFill>
                          <a:effectLst/>
                          <a:latin typeface="+mj-lt"/>
                        </a:rPr>
                        <a:t>3564</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3893</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3247</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2474351"/>
                  </a:ext>
                </a:extLst>
              </a:tr>
              <a:tr h="0">
                <a:tc>
                  <a:txBody>
                    <a:bodyPr/>
                    <a:lstStyle/>
                    <a:p>
                      <a:pPr algn="ctr">
                        <a:spcAft>
                          <a:spcPts val="0"/>
                        </a:spcAft>
                      </a:pPr>
                      <a:r>
                        <a:rPr lang="en-US" sz="400" b="0">
                          <a:solidFill>
                            <a:schemeClr val="tx1"/>
                          </a:solidFill>
                          <a:effectLst/>
                          <a:latin typeface="+mj-lt"/>
                        </a:rPr>
                        <a:t>Q (mL/hr)</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dirty="0">
                          <a:solidFill>
                            <a:schemeClr val="tx1"/>
                          </a:solidFill>
                          <a:effectLst/>
                          <a:latin typeface="+mj-lt"/>
                        </a:rPr>
                        <a:t>36.6</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33.4</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36.2</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4845011"/>
                  </a:ext>
                </a:extLst>
              </a:tr>
              <a:tr h="0">
                <a:tc>
                  <a:txBody>
                    <a:bodyPr/>
                    <a:lstStyle/>
                    <a:p>
                      <a:pPr algn="ctr">
                        <a:spcAft>
                          <a:spcPts val="0"/>
                        </a:spcAft>
                      </a:pPr>
                      <a:r>
                        <a:rPr lang="en-US" sz="400" b="0">
                          <a:solidFill>
                            <a:schemeClr val="tx1"/>
                          </a:solidFill>
                          <a:effectLst/>
                          <a:latin typeface="+mj-lt"/>
                        </a:rPr>
                        <a:t>V2 (mL)</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dirty="0">
                          <a:solidFill>
                            <a:schemeClr val="tx1"/>
                          </a:solidFill>
                          <a:effectLst/>
                          <a:latin typeface="+mj-lt"/>
                        </a:rPr>
                        <a:t>2856</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3051</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2641</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9963172"/>
                  </a:ext>
                </a:extLst>
              </a:tr>
              <a:tr h="0">
                <a:tc>
                  <a:txBody>
                    <a:bodyPr/>
                    <a:lstStyle/>
                    <a:p>
                      <a:pPr algn="ctr">
                        <a:spcAft>
                          <a:spcPts val="0"/>
                        </a:spcAft>
                      </a:pPr>
                      <a:r>
                        <a:rPr lang="en-US" sz="400" b="0">
                          <a:solidFill>
                            <a:schemeClr val="tx1"/>
                          </a:solidFill>
                          <a:effectLst/>
                          <a:latin typeface="+mj-lt"/>
                        </a:rPr>
                        <a:t>CL (mL/hr)</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dirty="0">
                          <a:solidFill>
                            <a:schemeClr val="tx1"/>
                          </a:solidFill>
                          <a:effectLst/>
                          <a:latin typeface="+mj-lt"/>
                        </a:rPr>
                        <a:t>13.7</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17.0</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11.7</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3053572"/>
                  </a:ext>
                </a:extLst>
              </a:tr>
              <a:tr h="0">
                <a:tc>
                  <a:txBody>
                    <a:bodyPr/>
                    <a:lstStyle/>
                    <a:p>
                      <a:pPr algn="ctr">
                        <a:spcAft>
                          <a:spcPts val="0"/>
                        </a:spcAft>
                      </a:pPr>
                      <a:r>
                        <a:rPr lang="en-US" sz="400" b="0">
                          <a:solidFill>
                            <a:schemeClr val="tx1"/>
                          </a:solidFill>
                          <a:effectLst/>
                          <a:latin typeface="+mj-lt"/>
                        </a:rPr>
                        <a:t>Prop error (fraction)</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0.181</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0.207</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0.206</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7774138"/>
                  </a:ext>
                </a:extLst>
              </a:tr>
              <a:tr h="0">
                <a:tc>
                  <a:txBody>
                    <a:bodyPr/>
                    <a:lstStyle/>
                    <a:p>
                      <a:pPr algn="ctr">
                        <a:spcAft>
                          <a:spcPts val="0"/>
                        </a:spcAft>
                      </a:pPr>
                      <a:r>
                        <a:rPr lang="en-US" sz="400" b="0">
                          <a:solidFill>
                            <a:schemeClr val="tx1"/>
                          </a:solidFill>
                          <a:effectLst/>
                          <a:latin typeface="+mj-lt"/>
                        </a:rPr>
                        <a:t>Add error (mcg/mL)</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1.79</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0.68</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1.11</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2719912"/>
                  </a:ext>
                </a:extLst>
              </a:tr>
              <a:tr h="0">
                <a:tc>
                  <a:txBody>
                    <a:bodyPr/>
                    <a:lstStyle/>
                    <a:p>
                      <a:pPr algn="ctr">
                        <a:spcAft>
                          <a:spcPts val="0"/>
                        </a:spcAft>
                      </a:pPr>
                      <a:r>
                        <a:rPr lang="en-US" sz="400" b="0" dirty="0">
                          <a:solidFill>
                            <a:schemeClr val="tx1"/>
                          </a:solidFill>
                          <a:effectLst/>
                          <a:latin typeface="+mj-lt"/>
                        </a:rPr>
                        <a:t>Weight on Vmax</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0.592</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0.574</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0.745</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541188"/>
                  </a:ext>
                </a:extLst>
              </a:tr>
              <a:tr h="0">
                <a:tc>
                  <a:txBody>
                    <a:bodyPr/>
                    <a:lstStyle/>
                    <a:p>
                      <a:pPr algn="ctr">
                        <a:spcAft>
                          <a:spcPts val="0"/>
                        </a:spcAft>
                      </a:pPr>
                      <a:r>
                        <a:rPr lang="en-US" sz="400" b="0">
                          <a:solidFill>
                            <a:schemeClr val="tx1"/>
                          </a:solidFill>
                          <a:effectLst/>
                          <a:latin typeface="+mj-lt"/>
                        </a:rPr>
                        <a:t>Weight on CL</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0.525</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0.547</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0.373</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1960130"/>
                  </a:ext>
                </a:extLst>
              </a:tr>
              <a:tr h="0">
                <a:tc>
                  <a:txBody>
                    <a:bodyPr/>
                    <a:lstStyle/>
                    <a:p>
                      <a:pPr algn="ctr">
                        <a:spcAft>
                          <a:spcPts val="0"/>
                        </a:spcAft>
                      </a:pPr>
                      <a:r>
                        <a:rPr lang="en-US" sz="400" b="0">
                          <a:solidFill>
                            <a:schemeClr val="tx1"/>
                          </a:solidFill>
                          <a:effectLst/>
                          <a:latin typeface="+mj-lt"/>
                        </a:rPr>
                        <a:t>Weight on V1</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0.634</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0.629</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0.647</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3056154"/>
                  </a:ext>
                </a:extLst>
              </a:tr>
              <a:tr h="0">
                <a:tc>
                  <a:txBody>
                    <a:bodyPr/>
                    <a:lstStyle/>
                    <a:p>
                      <a:pPr algn="ctr">
                        <a:spcAft>
                          <a:spcPts val="0"/>
                        </a:spcAft>
                      </a:pPr>
                      <a:r>
                        <a:rPr lang="en-US" sz="400" b="0">
                          <a:solidFill>
                            <a:schemeClr val="tx1"/>
                          </a:solidFill>
                          <a:effectLst/>
                          <a:latin typeface="+mj-lt"/>
                        </a:rPr>
                        <a:t>Weight on V2</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0</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3066169"/>
                  </a:ext>
                </a:extLst>
              </a:tr>
              <a:tr h="0">
                <a:tc>
                  <a:txBody>
                    <a:bodyPr/>
                    <a:lstStyle/>
                    <a:p>
                      <a:pPr algn="ctr">
                        <a:spcAft>
                          <a:spcPts val="0"/>
                        </a:spcAft>
                      </a:pPr>
                      <a:r>
                        <a:rPr lang="en-US" sz="400" b="0">
                          <a:solidFill>
                            <a:schemeClr val="tx1"/>
                          </a:solidFill>
                          <a:effectLst/>
                          <a:latin typeface="+mj-lt"/>
                        </a:rPr>
                        <a:t>log Albumin on CL</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-0.344</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-0.296</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-0.382</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51579336"/>
                  </a:ext>
                </a:extLst>
              </a:tr>
              <a:tr h="0">
                <a:tc>
                  <a:txBody>
                    <a:bodyPr/>
                    <a:lstStyle/>
                    <a:p>
                      <a:pPr algn="ctr">
                        <a:spcAft>
                          <a:spcPts val="0"/>
                        </a:spcAft>
                      </a:pPr>
                      <a:r>
                        <a:rPr lang="en-US" sz="400" b="0">
                          <a:solidFill>
                            <a:schemeClr val="tx1"/>
                          </a:solidFill>
                          <a:effectLst/>
                          <a:latin typeface="+mj-lt"/>
                        </a:rPr>
                        <a:t>ECOG 3 or greater on CL</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-0.261</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-0.231</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-0.860</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0201205"/>
                  </a:ext>
                </a:extLst>
              </a:tr>
              <a:tr h="0">
                <a:tc>
                  <a:txBody>
                    <a:bodyPr/>
                    <a:lstStyle/>
                    <a:p>
                      <a:pPr algn="ctr">
                        <a:spcAft>
                          <a:spcPts val="0"/>
                        </a:spcAft>
                      </a:pPr>
                      <a:r>
                        <a:rPr lang="en-US" sz="400" b="0">
                          <a:solidFill>
                            <a:schemeClr val="tx1"/>
                          </a:solidFill>
                          <a:effectLst/>
                          <a:latin typeface="+mj-lt"/>
                        </a:rPr>
                        <a:t>log dose on VMAX</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0.186</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0.130</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0.160</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700866"/>
                  </a:ext>
                </a:extLst>
              </a:tr>
              <a:tr h="0">
                <a:tc>
                  <a:txBody>
                    <a:bodyPr/>
                    <a:lstStyle/>
                    <a:p>
                      <a:pPr algn="ctr">
                        <a:spcAft>
                          <a:spcPts val="0"/>
                        </a:spcAft>
                      </a:pPr>
                      <a:r>
                        <a:rPr lang="en-US" sz="400" b="0">
                          <a:solidFill>
                            <a:schemeClr val="tx1"/>
                          </a:solidFill>
                          <a:effectLst/>
                          <a:latin typeface="+mj-lt"/>
                        </a:rPr>
                        <a:t>ECOG 3 or greater on VMAX</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-0.182</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0.112</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0.162</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391853"/>
                  </a:ext>
                </a:extLst>
              </a:tr>
              <a:tr h="0">
                <a:tc>
                  <a:txBody>
                    <a:bodyPr/>
                    <a:lstStyle/>
                    <a:p>
                      <a:pPr algn="ctr">
                        <a:spcAft>
                          <a:spcPts val="0"/>
                        </a:spcAft>
                      </a:pPr>
                      <a:r>
                        <a:rPr lang="en-US" sz="400" b="0" dirty="0">
                          <a:solidFill>
                            <a:schemeClr val="tx1"/>
                          </a:solidFill>
                          <a:effectLst/>
                          <a:latin typeface="+mj-lt"/>
                        </a:rPr>
                        <a:t>log </a:t>
                      </a:r>
                      <a:r>
                        <a:rPr lang="en-US" sz="400" b="0" dirty="0" err="1">
                          <a:solidFill>
                            <a:schemeClr val="tx1"/>
                          </a:solidFill>
                          <a:effectLst/>
                          <a:latin typeface="+mj-lt"/>
                        </a:rPr>
                        <a:t>tumour</a:t>
                      </a:r>
                      <a:r>
                        <a:rPr lang="en-US" sz="400" b="0" dirty="0">
                          <a:solidFill>
                            <a:schemeClr val="tx1"/>
                          </a:solidFill>
                          <a:effectLst/>
                          <a:latin typeface="+mj-lt"/>
                        </a:rPr>
                        <a:t> type on Vmax (Other solid </a:t>
                      </a:r>
                      <a:r>
                        <a:rPr lang="en-US" sz="400" b="0" dirty="0" err="1">
                          <a:solidFill>
                            <a:schemeClr val="tx1"/>
                          </a:solidFill>
                          <a:effectLst/>
                          <a:latin typeface="+mj-lt"/>
                        </a:rPr>
                        <a:t>tumours</a:t>
                      </a:r>
                      <a:r>
                        <a:rPr lang="en-US" sz="400" b="0" dirty="0">
                          <a:solidFill>
                            <a:schemeClr val="tx1"/>
                          </a:solidFill>
                          <a:effectLst/>
                          <a:latin typeface="+mj-lt"/>
                        </a:rPr>
                        <a:t>)</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a:solidFill>
                            <a:schemeClr val="tx1"/>
                          </a:solidFill>
                          <a:effectLst/>
                          <a:latin typeface="+mj-lt"/>
                        </a:rPr>
                        <a:t>-0.139</a:t>
                      </a:r>
                      <a:endParaRPr lang="en-GB" sz="900" b="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a:effectLst/>
                          <a:latin typeface="+mj-lt"/>
                        </a:rPr>
                        <a:t>-0.132</a:t>
                      </a:r>
                      <a:endParaRPr lang="en-GB" sz="90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-0.129</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10605727"/>
                  </a:ext>
                </a:extLst>
              </a:tr>
              <a:tr h="0">
                <a:tc>
                  <a:txBody>
                    <a:bodyPr/>
                    <a:lstStyle/>
                    <a:p>
                      <a:pPr algn="ctr">
                        <a:spcAft>
                          <a:spcPts val="0"/>
                        </a:spcAft>
                      </a:pPr>
                      <a:r>
                        <a:rPr lang="en-US" sz="400" b="0" dirty="0">
                          <a:solidFill>
                            <a:schemeClr val="tx1"/>
                          </a:solidFill>
                          <a:effectLst/>
                          <a:latin typeface="+mj-lt"/>
                        </a:rPr>
                        <a:t>log Male Sex on V2</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b="0" dirty="0">
                          <a:solidFill>
                            <a:schemeClr val="tx1"/>
                          </a:solidFill>
                          <a:effectLst/>
                          <a:latin typeface="+mj-lt"/>
                        </a:rPr>
                        <a:t>-0.283</a:t>
                      </a:r>
                      <a:endParaRPr lang="en-GB" sz="9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-0.228</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400" dirty="0">
                          <a:effectLst/>
                          <a:latin typeface="+mj-lt"/>
                        </a:rPr>
                        <a:t>-0.304</a:t>
                      </a:r>
                      <a:endParaRPr lang="en-GB" sz="900" dirty="0">
                        <a:solidFill>
                          <a:srgbClr val="262626"/>
                        </a:solidFill>
                        <a:effectLst/>
                        <a:latin typeface="+mj-lt"/>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3451259"/>
                  </a:ext>
                </a:extLst>
              </a:tr>
            </a:tbl>
          </a:graphicData>
        </a:graphic>
      </p:graphicFrame>
      <p:sp>
        <p:nvSpPr>
          <p:cNvPr id="45" name="Subtitle 2"/>
          <p:cNvSpPr txBox="1">
            <a:spLocks/>
          </p:cNvSpPr>
          <p:nvPr/>
        </p:nvSpPr>
        <p:spPr>
          <a:xfrm>
            <a:off x="3519361" y="6158577"/>
            <a:ext cx="3272025" cy="18504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600"/>
              </a:spcBef>
            </a:pPr>
            <a:r>
              <a:rPr lang="en-GB" sz="500" b="1" dirty="0">
                <a:latin typeface="+mj-lt"/>
              </a:rPr>
              <a:t>Table 2</a:t>
            </a:r>
            <a:r>
              <a:rPr lang="en-GB" sz="500" dirty="0">
                <a:latin typeface="+mj-lt"/>
              </a:rPr>
              <a:t>  Parameter estimates for Sym004, </a:t>
            </a:r>
            <a:r>
              <a:rPr lang="en-GB" sz="500" dirty="0" err="1">
                <a:latin typeface="+mj-lt"/>
              </a:rPr>
              <a:t>futuximab</a:t>
            </a:r>
            <a:r>
              <a:rPr lang="en-GB" sz="500" dirty="0">
                <a:latin typeface="+mj-lt"/>
              </a:rPr>
              <a:t> &amp; </a:t>
            </a:r>
            <a:r>
              <a:rPr lang="en-GB" sz="500" dirty="0" err="1">
                <a:latin typeface="+mj-lt"/>
              </a:rPr>
              <a:t>modotuximab</a:t>
            </a:r>
            <a:r>
              <a:rPr lang="en-GB" sz="500" dirty="0">
                <a:latin typeface="+mj-lt"/>
              </a:rPr>
              <a:t> final models, using the BLOCK(3) omega structure.</a:t>
            </a:r>
          </a:p>
        </p:txBody>
      </p:sp>
      <p:sp>
        <p:nvSpPr>
          <p:cNvPr id="46" name="Subtitle 2"/>
          <p:cNvSpPr txBox="1">
            <a:spLocks/>
          </p:cNvSpPr>
          <p:nvPr/>
        </p:nvSpPr>
        <p:spPr>
          <a:xfrm>
            <a:off x="3519361" y="4533417"/>
            <a:ext cx="3266015" cy="18504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600"/>
              </a:spcBef>
            </a:pPr>
            <a:r>
              <a:rPr lang="en-GB" sz="500" b="1" dirty="0">
                <a:latin typeface="+mj-lt"/>
              </a:rPr>
              <a:t>Table 1 </a:t>
            </a:r>
            <a:r>
              <a:rPr lang="en-GB" sz="500" dirty="0">
                <a:latin typeface="+mj-lt"/>
              </a:rPr>
              <a:t> Parameter estimates for the Sym004,covariate influences for the final models with diagonal and BLOCK(3) omega structures.</a:t>
            </a:r>
          </a:p>
        </p:txBody>
      </p:sp>
      <p:graphicFrame>
        <p:nvGraphicFramePr>
          <p:cNvPr id="49" name="Table 48"/>
          <p:cNvGraphicFramePr>
            <a:graphicFrameLocks noGrp="1"/>
          </p:cNvGraphicFramePr>
          <p:nvPr>
            <p:extLst>
              <p:ext uri="{D42A27DB-BD31-4B8C-83A1-F6EECF244321}">
                <p14:modId xmlns:p14="http://schemas.microsoft.com/office/powerpoint/2010/main" val="2763960733"/>
              </p:ext>
            </p:extLst>
          </p:nvPr>
        </p:nvGraphicFramePr>
        <p:xfrm>
          <a:off x="3755200" y="3156124"/>
          <a:ext cx="2629447" cy="1341120"/>
        </p:xfrm>
        <a:graphic>
          <a:graphicData uri="http://schemas.openxmlformats.org/drawingml/2006/table">
            <a:tbl>
              <a:tblPr firstRow="1" firstCol="1" bandRow="1"/>
              <a:tblGrid>
                <a:gridCol w="1201889">
                  <a:extLst>
                    <a:ext uri="{9D8B030D-6E8A-4147-A177-3AD203B41FA5}">
                      <a16:colId xmlns:a16="http://schemas.microsoft.com/office/drawing/2014/main" val="1525971516"/>
                    </a:ext>
                  </a:extLst>
                </a:gridCol>
                <a:gridCol w="713779">
                  <a:extLst>
                    <a:ext uri="{9D8B030D-6E8A-4147-A177-3AD203B41FA5}">
                      <a16:colId xmlns:a16="http://schemas.microsoft.com/office/drawing/2014/main" val="4110300975"/>
                    </a:ext>
                  </a:extLst>
                </a:gridCol>
                <a:gridCol w="713779">
                  <a:extLst>
                    <a:ext uri="{9D8B030D-6E8A-4147-A177-3AD203B41FA5}">
                      <a16:colId xmlns:a16="http://schemas.microsoft.com/office/drawing/2014/main" val="2997355399"/>
                    </a:ext>
                  </a:extLst>
                </a:gridCol>
              </a:tblGrid>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b="1">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Block(3)</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b="1">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Diagonal</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2139054"/>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Vmax (mcg/h)</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1371</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1340</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1205859"/>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Km (mcg/mL)</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2.91</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2.86</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17117415"/>
                  </a:ext>
                </a:extLst>
              </a:tr>
              <a:tr h="0">
                <a:tc>
                  <a:txBody>
                    <a:bodyPr/>
                    <a:lstStyle/>
                    <a:p>
                      <a:pPr algn="ctr">
                        <a:spcAft>
                          <a:spcPts val="0"/>
                        </a:spcAft>
                      </a:pPr>
                      <a:r>
                        <a:rPr lang="en-US" sz="400" dirty="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V1 (mL)</a:t>
                      </a:r>
                      <a:endParaRPr lang="en-GB" sz="900" dirty="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3564</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3570</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41586365"/>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Q (mL/hr)</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36.6</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36.8</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3096098"/>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V2 (mL)</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2856</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2860</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30441913"/>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CL (mL/hr)</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13.7</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14.5</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23747674"/>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Prop error (fraction)</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0.181</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0.181</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363223"/>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Add error (mcg/mL)</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1.79</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1.79</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5420982"/>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Weight on Vmax</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0.592</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0.645</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51564524"/>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Weight on CL</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0.525</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0.309</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1821199"/>
                  </a:ext>
                </a:extLst>
              </a:tr>
              <a:tr h="0">
                <a:tc>
                  <a:txBody>
                    <a:bodyPr/>
                    <a:lstStyle/>
                    <a:p>
                      <a:pPr algn="ctr">
                        <a:spcAft>
                          <a:spcPts val="0"/>
                        </a:spcAft>
                      </a:pPr>
                      <a:r>
                        <a:rPr lang="en-US" sz="400" dirty="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Weight on V1</a:t>
                      </a:r>
                      <a:endParaRPr lang="en-GB" sz="900" dirty="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0.634</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0.639</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96881950"/>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Weight on V2</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4965080"/>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log Albumin on CL</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-0.344</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-0.368</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8062628"/>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ECOG 3 or greater on CL</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-0.261</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-0.373</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2771600"/>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log dose on VMAX</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0.186</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0.190</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2809374"/>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ECOG 3 or greater on VMAX</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-0.182</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-0.090</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79754220"/>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log tumour type on Vmax (Other solid tumours)</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-0.139</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-0.197</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6524700"/>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log Male Sex on V2</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-0.283</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-0.282</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65879368"/>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log Male Sex on CL</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-0.139</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3748997"/>
                  </a:ext>
                </a:extLst>
              </a:tr>
              <a:tr h="0">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log age on Vmax </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-0.183</a:t>
                      </a:r>
                      <a:endParaRPr lang="en-GB" sz="90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7503745"/>
                  </a:ext>
                </a:extLst>
              </a:tr>
              <a:tr h="0">
                <a:tc>
                  <a:txBody>
                    <a:bodyPr/>
                    <a:lstStyle/>
                    <a:p>
                      <a:pPr algn="ctr">
                        <a:spcAft>
                          <a:spcPts val="0"/>
                        </a:spcAft>
                      </a:pPr>
                      <a:r>
                        <a:rPr lang="en-US" sz="400" dirty="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log </a:t>
                      </a:r>
                      <a:r>
                        <a:rPr lang="en-US" sz="400" dirty="0" err="1">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tumour</a:t>
                      </a:r>
                      <a:r>
                        <a:rPr lang="en-US" sz="400" dirty="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 size at baseline on Vmax</a:t>
                      </a:r>
                      <a:endParaRPr lang="en-GB" sz="900" dirty="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dirty="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en-GB" sz="900" dirty="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400" dirty="0">
                          <a:solidFill>
                            <a:srgbClr val="262626"/>
                          </a:solidFill>
                          <a:effectLst/>
                          <a:latin typeface="Calibri Light" panose="020F0302020204030204" pitchFamily="34" charset="0"/>
                          <a:ea typeface="Times New Roman" panose="02020603050405020304" pitchFamily="18" charset="0"/>
                          <a:cs typeface="Times New Roman" panose="02020603050405020304" pitchFamily="18" charset="0"/>
                        </a:rPr>
                        <a:t>0.264</a:t>
                      </a:r>
                      <a:endParaRPr lang="en-GB" sz="900" dirty="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7202702"/>
                  </a:ext>
                </a:extLst>
              </a:tr>
            </a:tbl>
          </a:graphicData>
        </a:graphic>
      </p:graphicFrame>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25143" y="9282133"/>
            <a:ext cx="1496281" cy="579005"/>
          </a:xfrm>
          <a:prstGeom prst="rect">
            <a:avLst/>
          </a:prstGeom>
        </p:spPr>
      </p:pic>
    </p:spTree>
    <p:extLst>
      <p:ext uri="{BB962C8B-B14F-4D97-AF65-F5344CB8AC3E}">
        <p14:creationId xmlns:p14="http://schemas.microsoft.com/office/powerpoint/2010/main" val="3272614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1502</TotalTime>
  <Words>1254</Words>
  <Application>Microsoft Office PowerPoint</Application>
  <PresentationFormat>A4 Paper (210x297 mm)</PresentationFormat>
  <Paragraphs>179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Times New Roman</vt:lpstr>
      <vt:lpstr>Office Theme</vt:lpstr>
      <vt:lpstr> Population PK analysis of Sym004 and the influence of variations in base  model structure on covariate model building Janet R Wade1, Rik Schoemaker1 and Lene Alifrangis2 1Occams, The Netherlands; 2Symphogen A/S, Denmark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Janet R Wade</dc:creator>
  <cp:lastModifiedBy>Janet R Wade</cp:lastModifiedBy>
  <cp:revision>65</cp:revision>
  <dcterms:created xsi:type="dcterms:W3CDTF">2017-05-03T07:53:19Z</dcterms:created>
  <dcterms:modified xsi:type="dcterms:W3CDTF">2017-05-18T15:02:48Z</dcterms:modified>
</cp:coreProperties>
</file>